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Sarabun"/>
      <p:regular r:id="rId31"/>
      <p:bold r:id="rId32"/>
      <p:italic r:id="rId33"/>
      <p:boldItalic r:id="rId34"/>
    </p:embeddedFont>
    <p:embeddedFont>
      <p:font typeface="Catamaran Thin"/>
      <p:regular r:id="rId35"/>
      <p:bold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Arvo"/>
      <p:regular r:id="rId41"/>
      <p:bold r:id="rId42"/>
      <p:italic r:id="rId43"/>
      <p:boldItalic r:id="rId44"/>
    </p:embeddedFont>
    <p:embeddedFont>
      <p:font typeface="Livvic"/>
      <p:regular r:id="rId45"/>
      <p:bold r:id="rId46"/>
      <p:italic r:id="rId47"/>
      <p:boldItalic r:id="rId48"/>
    </p:embeddedFont>
    <p:embeddedFont>
      <p:font typeface="Bodoni"/>
      <p:regular r:id="rId49"/>
      <p:bold r:id="rId50"/>
      <p:italic r:id="rId51"/>
      <p:boldItalic r:id="rId52"/>
    </p:embeddedFont>
    <p:embeddedFont>
      <p:font typeface="Sarabun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Arvo-bold.fntdata"/><Relationship Id="rId41" Type="http://schemas.openxmlformats.org/officeDocument/2006/relationships/font" Target="fonts/Arvo-regular.fntdata"/><Relationship Id="rId44" Type="http://schemas.openxmlformats.org/officeDocument/2006/relationships/font" Target="fonts/Arvo-boldItalic.fntdata"/><Relationship Id="rId43" Type="http://schemas.openxmlformats.org/officeDocument/2006/relationships/font" Target="fonts/Arvo-italic.fntdata"/><Relationship Id="rId46" Type="http://schemas.openxmlformats.org/officeDocument/2006/relationships/font" Target="fonts/Livvic-bold.fntdata"/><Relationship Id="rId45" Type="http://schemas.openxmlformats.org/officeDocument/2006/relationships/font" Target="fonts/Livv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ivvic-boldItalic.fntdata"/><Relationship Id="rId47" Type="http://schemas.openxmlformats.org/officeDocument/2006/relationships/font" Target="fonts/Livvic-italic.fntdata"/><Relationship Id="rId49" Type="http://schemas.openxmlformats.org/officeDocument/2006/relationships/font" Target="fonts/Bodoni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arabun-regular.fntdata"/><Relationship Id="rId30" Type="http://schemas.openxmlformats.org/officeDocument/2006/relationships/font" Target="fonts/UbuntuLight-boldItalic.fntdata"/><Relationship Id="rId33" Type="http://schemas.openxmlformats.org/officeDocument/2006/relationships/font" Target="fonts/Sarabun-italic.fntdata"/><Relationship Id="rId32" Type="http://schemas.openxmlformats.org/officeDocument/2006/relationships/font" Target="fonts/Sarabun-bold.fntdata"/><Relationship Id="rId35" Type="http://schemas.openxmlformats.org/officeDocument/2006/relationships/font" Target="fonts/CatamaranThin-regular.fntdata"/><Relationship Id="rId34" Type="http://schemas.openxmlformats.org/officeDocument/2006/relationships/font" Target="fonts/Sarabun-boldItalic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CatamaranThin-bold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29" Type="http://schemas.openxmlformats.org/officeDocument/2006/relationships/font" Target="fonts/UbuntuLight-italic.fntdata"/><Relationship Id="rId51" Type="http://schemas.openxmlformats.org/officeDocument/2006/relationships/font" Target="fonts/Bodoni-italic.fntdata"/><Relationship Id="rId50" Type="http://schemas.openxmlformats.org/officeDocument/2006/relationships/font" Target="fonts/Bodoni-bold.fntdata"/><Relationship Id="rId53" Type="http://schemas.openxmlformats.org/officeDocument/2006/relationships/font" Target="fonts/SarabunLight-regular.fntdata"/><Relationship Id="rId52" Type="http://schemas.openxmlformats.org/officeDocument/2006/relationships/font" Target="fonts/Bodoni-boldItalic.fntdata"/><Relationship Id="rId11" Type="http://schemas.openxmlformats.org/officeDocument/2006/relationships/slide" Target="slides/slide5.xml"/><Relationship Id="rId55" Type="http://schemas.openxmlformats.org/officeDocument/2006/relationships/font" Target="fonts/SarabunLight-italic.fntdata"/><Relationship Id="rId10" Type="http://schemas.openxmlformats.org/officeDocument/2006/relationships/slide" Target="slides/slide4.xml"/><Relationship Id="rId54" Type="http://schemas.openxmlformats.org/officeDocument/2006/relationships/font" Target="fonts/Sarabun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Sarabun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cb15a96fb_0_25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cb15a96fb_0_25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78e879d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78e879d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7928ae3d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7928ae3d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9cb15a96fb_0_34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9cb15a96fb_0_34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78e879d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78e879d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9cb15a96fb_0_34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9cb15a96fb_0_34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9cb15a96fb_0_34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9cb15a96fb_0_34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cb15a96fb_0_25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cb15a96fb_0_25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cb15a96fb_0_25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cb15a96fb_0_25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cb15a96fb_0_25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cb15a96fb_0_25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cb15a96fb_0_25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cb15a96fb_0_25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7928ae3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a7928ae3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7928ae3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7928ae3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cb15a96fb_0_25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cb15a96fb_0_25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cb15a96fb_0_33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cb15a96fb_0_33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cb15a96fb_0_33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cb15a96fb_0_33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4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4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4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4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4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4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4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 1">
  <p:cSld name="CUSTOM_7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3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25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" name="Google Shape;129;p25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5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5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25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25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5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25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5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 1">
  <p:cSld name="CUSTOM_1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 1">
  <p:cSld name="CUSTOM_27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2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2" name="Google Shape;152;p2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2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 1">
  <p:cSld name="CUSTOM_27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8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28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28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1">
  <p:cSld name="CUSTOM_14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1">
  <p:cSld name="CUSTOM_16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4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4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4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4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 1">
  <p:cSld name="CUSTOM_16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38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3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1">
  <p:cSld name="CUSTOM_30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3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3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2" name="Google Shape;182;p3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3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4" name="Google Shape;184;p3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" name="Google Shape;185;p3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" name="Google Shape;186;p3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3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 1">
  <p:cSld name="CUSTOM_2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4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34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" name="Google Shape;192;p34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34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 1">
  <p:cSld name="CUSTOM_32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 1">
  <p:cSld name="CUSTOM_3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36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2" name="Google Shape;202;p36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36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 1">
  <p:cSld name="CUSTOM_34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37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 1">
  <p:cSld name="CUSTOM_11_1_2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 1">
  <p:cSld name="CUSTOM_2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 1">
  <p:cSld name="CUSTOM_25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0" name="Google Shape;220;p40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>
  <p:cSld name="TITLE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4" name="Google Shape;224;p4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28" name="Google Shape;228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0" name="Google Shape;230;p4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4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2" name="Google Shape;232;p4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4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4" name="Google Shape;234;p4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4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40" name="Google Shape;240;p4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41" name="Google Shape;241;p4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4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" name="Google Shape;246;p4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4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_39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6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6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1">
  <p:cSld name="TITLE_AND_BODY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47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7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" name="Google Shape;263;p47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>
  <p:cSld name="TITLE_AND_BODY_2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8" name="Google Shape;268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" name="Google Shape;269;p4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49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9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49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6" name="Google Shape;276;p49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49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8" name="Google Shape;278;p49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3" name="Google Shape;283;p50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" name="Google Shape;284;p50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50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6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6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6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51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2" name="Google Shape;292;p51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" name="Google Shape;294;p51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" name="Google Shape;295;p51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296" name="Google Shape;296;p5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5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2" name="Google Shape;302;p5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3" name="Google Shape;303;p5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" name="Google Shape;307;p53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2">
  <p:cSld name="SECTION_HEADER_2_2"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5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11" name="Google Shape;311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5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5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5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5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6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23" name="Google Shape;323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4" name="Google Shape;324;p5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8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58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58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58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58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58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9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59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1" name="Google Shape;341;p59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59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3" name="Google Shape;343;p59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5" name="Google Shape;345;p59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6" name="Google Shape;346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7" name="Google Shape;347;p59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59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59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59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59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2" name="Google Shape;352;p59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3" name="Google Shape;353;p59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4" name="Google Shape;354;p59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5" name="Google Shape;355;p59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60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361" name="Google Shape;361;p60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7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7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7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6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61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7" name="Google Shape;367;p61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8" name="Google Shape;368;p61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61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0" name="Google Shape;370;p6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2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4" name="Google Shape;374;p62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5" name="Google Shape;375;p62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3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79" name="Google Shape;379;p63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0" name="Google Shape;380;p6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64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1" name="Google Shape;391;p66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67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5" name="Google Shape;395;p6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67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97" name="Google Shape;397;p67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9" name="Google Shape;399;p67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67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01" name="Google Shape;401;p67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67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7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7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7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7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07" name="Google Shape;407;p67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08" name="Google Shape;408;p67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68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12" name="Google Shape;412;p6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68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8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68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9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9" name="Google Shape;419;p69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70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4" name="Google Shape;424;p70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1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28" name="Google Shape;428;p7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71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2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433" name="Google Shape;433;p72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4" name="Google Shape;434;p7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5" name="Google Shape;435;p72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439" name="Google Shape;439;p7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0" name="Google Shape;440;p73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3" name="Google Shape;443;p7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74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74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6" name="Google Shape;446;p74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75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7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75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2" name="Google Shape;452;p75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3" name="Google Shape;453;p75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75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5" name="Google Shape;455;p75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76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6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76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2" name="Google Shape;462;p76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3" name="Google Shape;463;p76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4" name="Google Shape;464;p76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7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8" name="Google Shape;468;p7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77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0" name="Google Shape;470;p77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1" name="Google Shape;471;p77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2" name="Google Shape;472;p77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3" name="Google Shape;473;p77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4" name="Google Shape;474;p77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75" name="Google Shape;475;p77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77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8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0" name="Google Shape;480;p78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1" name="Google Shape;481;p78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2" name="Google Shape;482;p78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3" name="Google Shape;483;p78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4" name="Google Shape;484;p78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5" name="Google Shape;485;p78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86" name="Google Shape;486;p7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" name="Google Shape;487;p78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78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78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78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78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2" name="Google Shape;492;p78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3" name="Google Shape;493;p78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" name="Google Shape;494;p78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5" name="Google Shape;495;p78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6" name="Google Shape;496;p78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79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79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0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8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8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1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0" name="Google Shape;510;p8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1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81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3" name="Google Shape;513;p81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81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81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84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4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3" name="Google Shape;523;p84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4" name="Google Shape;524;p84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28" name="Google Shape;528;p85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29" name="Google Shape;529;p85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85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85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6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7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87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8" name="Google Shape;538;p87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9" name="Google Shape;539;p87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8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43" name="Google Shape;543;p88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4" name="Google Shape;544;p88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9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9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9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9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89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9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54" name="Google Shape;554;p90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555" name="Google Shape;555;p90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9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p91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1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7" Type="http://schemas.openxmlformats.org/officeDocument/2006/relationships/theme" Target="../theme/theme2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b="0" i="0" sz="1200" u="none" cap="none" strike="noStrik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87" name="Google Shape;387;p6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owtomechatronics.com/projects/diy-vending-machine-arduino-based-mechatronics-project/" TargetMode="External"/><Relationship Id="rId4" Type="http://schemas.openxmlformats.org/officeDocument/2006/relationships/hyperlink" Target="https://www.instructables.com/id/Snack-Vending-Machine-Powered-by-Arduin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type="ctrTitle"/>
          </p:nvPr>
        </p:nvSpPr>
        <p:spPr>
          <a:xfrm>
            <a:off x="1610650" y="1323850"/>
            <a:ext cx="61578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LUCKY SNACKS</a:t>
            </a:r>
            <a:endParaRPr i="1"/>
          </a:p>
        </p:txBody>
      </p:sp>
      <p:sp>
        <p:nvSpPr>
          <p:cNvPr id="565" name="Google Shape;565;p92"/>
          <p:cNvSpPr txBox="1"/>
          <p:nvPr/>
        </p:nvSpPr>
        <p:spPr>
          <a:xfrm>
            <a:off x="1610650" y="687575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ตู้สุ่มขนมมหัศจรรย์</a:t>
            </a:r>
            <a:endParaRPr sz="18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66" name="Google Shape;566;p92"/>
          <p:cNvSpPr txBox="1"/>
          <p:nvPr/>
        </p:nvSpPr>
        <p:spPr>
          <a:xfrm>
            <a:off x="1610650" y="2284625"/>
            <a:ext cx="57864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จัดทำโดย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นางสาวสุปรียา		สุกุ		1610900266	section 3531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นางสาวพรนภัส	เสือเหลือง	1610900498	section 3531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เสนอ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อาจารย์ธิดารัตน์ 	ต่อสุข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อาจารย์ทศพล		บ้านคลองสี่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วิชา Data Structure and Algorithm 1/63</a:t>
            </a:r>
            <a:endParaRPr sz="1200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448" y="1448452"/>
            <a:ext cx="7123100" cy="25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1"/>
          <p:cNvSpPr txBox="1"/>
          <p:nvPr>
            <p:ph idx="1" type="subTitle"/>
          </p:nvPr>
        </p:nvSpPr>
        <p:spPr>
          <a:xfrm>
            <a:off x="1388225" y="309657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Searching</a:t>
            </a:r>
            <a:endParaRPr b="1" sz="3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การ</a:t>
            </a:r>
            <a:r>
              <a:rPr lang="en" sz="1600">
                <a:latin typeface="Sarabun Light"/>
                <a:ea typeface="Sarabun Light"/>
                <a:cs typeface="Sarabun Light"/>
                <a:sym typeface="Sarabun Light"/>
              </a:rPr>
              <a:t>ค้นหา</a:t>
            </a:r>
            <a:r>
              <a:rPr lang="en" sz="1600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ข้อมูลในรูปแบบ </a:t>
            </a:r>
            <a:r>
              <a:rPr lang="en" sz="1600"/>
              <a:t>Searching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2"/>
          <p:cNvSpPr txBox="1"/>
          <p:nvPr>
            <p:ph idx="1" type="subTitle"/>
          </p:nvPr>
        </p:nvSpPr>
        <p:spPr>
          <a:xfrm>
            <a:off x="1873200" y="1189800"/>
            <a:ext cx="5397600" cy="21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Interrupt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3"/>
          <p:cNvSpPr txBox="1"/>
          <p:nvPr>
            <p:ph type="title"/>
          </p:nvPr>
        </p:nvSpPr>
        <p:spPr>
          <a:xfrm>
            <a:off x="1117200" y="603300"/>
            <a:ext cx="69096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Sarabun"/>
                <a:ea typeface="Sarabun"/>
                <a:cs typeface="Sarabun"/>
                <a:sym typeface="Sarabun"/>
              </a:rPr>
              <a:t>เปรียบเทียบคู่แข่ง</a:t>
            </a:r>
            <a:endParaRPr sz="29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65" name="Google Shape;665;p10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p103"/>
          <p:cNvSpPr txBox="1"/>
          <p:nvPr>
            <p:ph idx="2" type="ctrTitle"/>
          </p:nvPr>
        </p:nvSpPr>
        <p:spPr>
          <a:xfrm>
            <a:off x="1105351" y="38305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3"/>
              </a:rPr>
              <a:t>https://howtomechatronics.com/projects/diy-vending-machine-arduino-based-mechatronics-project/</a:t>
            </a:r>
            <a:endParaRPr sz="1700"/>
          </a:p>
        </p:txBody>
      </p:sp>
      <p:sp>
        <p:nvSpPr>
          <p:cNvPr id="667" name="Google Shape;667;p103"/>
          <p:cNvSpPr txBox="1"/>
          <p:nvPr>
            <p:ph idx="1" type="subTitle"/>
          </p:nvPr>
        </p:nvSpPr>
        <p:spPr>
          <a:xfrm>
            <a:off x="1105350" y="1918775"/>
            <a:ext cx="21135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หยอดเหรียญ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กดปุ่ม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เลือกขนมเองได้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68" name="Google Shape;668;p103"/>
          <p:cNvSpPr txBox="1"/>
          <p:nvPr>
            <p:ph idx="3" type="ctrTitle"/>
          </p:nvPr>
        </p:nvSpPr>
        <p:spPr>
          <a:xfrm>
            <a:off x="3515251" y="1179888"/>
            <a:ext cx="21135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LUCKY SNACKS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69" name="Google Shape;669;p103"/>
          <p:cNvSpPr txBox="1"/>
          <p:nvPr>
            <p:ph idx="4" type="subTitle"/>
          </p:nvPr>
        </p:nvSpPr>
        <p:spPr>
          <a:xfrm>
            <a:off x="3515250" y="1918775"/>
            <a:ext cx="21135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ใช้บัตรนักศึกษา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กดปุ่ม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สุ่มขนม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ฟรี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70" name="Google Shape;670;p103"/>
          <p:cNvSpPr txBox="1"/>
          <p:nvPr>
            <p:ph idx="5" type="ctrTitle"/>
          </p:nvPr>
        </p:nvSpPr>
        <p:spPr>
          <a:xfrm>
            <a:off x="5925151" y="38305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4"/>
              </a:rPr>
              <a:t>https://www.instructables.com/id/Snack-Vending-Machine-Powered-by-Arduino/</a:t>
            </a:r>
            <a:endParaRPr sz="1000"/>
          </a:p>
        </p:txBody>
      </p:sp>
      <p:sp>
        <p:nvSpPr>
          <p:cNvPr id="671" name="Google Shape;671;p103"/>
          <p:cNvSpPr txBox="1"/>
          <p:nvPr>
            <p:ph idx="6" type="subTitle"/>
          </p:nvPr>
        </p:nvSpPr>
        <p:spPr>
          <a:xfrm>
            <a:off x="5925150" y="1918775"/>
            <a:ext cx="21135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หยอดเหรียญ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กดปุ่ม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 Light"/>
              <a:buChar char="-"/>
            </a:pPr>
            <a:r>
              <a:rPr lang="en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มีตัวรับขนม</a:t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72" name="Google Shape;672;p103"/>
          <p:cNvSpPr txBox="1"/>
          <p:nvPr/>
        </p:nvSpPr>
        <p:spPr>
          <a:xfrm>
            <a:off x="1629750" y="1274075"/>
            <a:ext cx="106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3" name="Google Shape;673;p103"/>
          <p:cNvSpPr txBox="1"/>
          <p:nvPr/>
        </p:nvSpPr>
        <p:spPr>
          <a:xfrm>
            <a:off x="6449550" y="1274075"/>
            <a:ext cx="106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4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ผลการทำงาน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79" name="Google Shape;679;p104"/>
          <p:cNvSpPr txBox="1"/>
          <p:nvPr>
            <p:ph idx="1" type="subTitle"/>
          </p:nvPr>
        </p:nvSpPr>
        <p:spPr>
          <a:xfrm>
            <a:off x="1105354" y="33600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ถ้ากดปุ่ม “Green” (OK)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จะหมุนให้ขนมตกลงมา</a:t>
            </a:r>
            <a:endParaRPr/>
          </a:p>
        </p:txBody>
      </p:sp>
      <p:sp>
        <p:nvSpPr>
          <p:cNvPr id="680" name="Google Shape;680;p104"/>
          <p:cNvSpPr txBox="1"/>
          <p:nvPr>
            <p:ph idx="4" type="subTitle"/>
          </p:nvPr>
        </p:nvSpPr>
        <p:spPr>
          <a:xfrm>
            <a:off x="3515254" y="33600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ถ้ากดปุ่ม “Red” (Cancle)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จะเป็นการยกเลิกการทำงานของโปรแกรม</a:t>
            </a:r>
            <a:endParaRPr/>
          </a:p>
        </p:txBody>
      </p:sp>
      <p:sp>
        <p:nvSpPr>
          <p:cNvPr id="681" name="Google Shape;681;p104"/>
          <p:cNvSpPr txBox="1"/>
          <p:nvPr>
            <p:ph idx="6" type="subTitle"/>
          </p:nvPr>
        </p:nvSpPr>
        <p:spPr>
          <a:xfrm>
            <a:off x="5925154" y="33600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ถ้าใช้บัตรที่ไม่มีสิทธิ์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หน้าจอจะแสดงข้อความเตือน</a:t>
            </a:r>
            <a:endParaRPr/>
          </a:p>
        </p:txBody>
      </p:sp>
      <p:pic>
        <p:nvPicPr>
          <p:cNvPr id="682" name="Google Shape;68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72" y="1386725"/>
            <a:ext cx="2660878" cy="199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700" y="1388075"/>
            <a:ext cx="2660904" cy="19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160" y="1388075"/>
            <a:ext cx="2660904" cy="199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5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Software</a:t>
            </a:r>
            <a:endParaRPr b="1" sz="4700"/>
          </a:p>
        </p:txBody>
      </p:sp>
      <p:sp>
        <p:nvSpPr>
          <p:cNvPr id="690" name="Google Shape;690;p105"/>
          <p:cNvSpPr txBox="1"/>
          <p:nvPr>
            <p:ph idx="1" type="subTitle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-"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ARDUINO IDE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1" name="Google Shape;691;p10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2" name="Google Shape;692;p105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3" name="Google Shape;69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22" y="581025"/>
            <a:ext cx="398145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000" y="1624160"/>
            <a:ext cx="1293850" cy="12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6"/>
          <p:cNvPicPr preferRelativeResize="0"/>
          <p:nvPr/>
        </p:nvPicPr>
        <p:blipFill rotWithShape="1">
          <a:blip r:embed="rId4">
            <a:alphaModFix/>
          </a:blip>
          <a:srcRect b="11573" l="19236" r="12110" t="11573"/>
          <a:stretch/>
        </p:blipFill>
        <p:spPr>
          <a:xfrm>
            <a:off x="3762087" y="3312488"/>
            <a:ext cx="1558638" cy="1308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cxnSp>
        <p:nvCxnSpPr>
          <p:cNvPr id="701" name="Google Shape;701;p10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10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10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10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106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106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106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106"/>
          <p:cNvSpPr txBox="1"/>
          <p:nvPr>
            <p:ph idx="7" type="ctrTitle"/>
          </p:nvPr>
        </p:nvSpPr>
        <p:spPr>
          <a:xfrm>
            <a:off x="1105351" y="1055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</a:t>
            </a:r>
            <a:endParaRPr/>
          </a:p>
        </p:txBody>
      </p:sp>
      <p:sp>
        <p:nvSpPr>
          <p:cNvPr id="709" name="Google Shape;709;p106"/>
          <p:cNvSpPr txBox="1"/>
          <p:nvPr>
            <p:ph idx="9" type="ctrTitle"/>
          </p:nvPr>
        </p:nvSpPr>
        <p:spPr>
          <a:xfrm>
            <a:off x="3422276" y="11204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360°</a:t>
            </a:r>
            <a:endParaRPr/>
          </a:p>
        </p:txBody>
      </p:sp>
      <p:sp>
        <p:nvSpPr>
          <p:cNvPr id="710" name="Google Shape;710;p106"/>
          <p:cNvSpPr txBox="1"/>
          <p:nvPr>
            <p:ph idx="14" type="ctrTitle"/>
          </p:nvPr>
        </p:nvSpPr>
        <p:spPr>
          <a:xfrm>
            <a:off x="5880251" y="1055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711" name="Google Shape;711;p106"/>
          <p:cNvSpPr txBox="1"/>
          <p:nvPr>
            <p:ph type="ctrTitle"/>
          </p:nvPr>
        </p:nvSpPr>
        <p:spPr>
          <a:xfrm>
            <a:off x="1105351" y="26894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</a:t>
            </a:r>
            <a:endParaRPr/>
          </a:p>
        </p:txBody>
      </p:sp>
      <p:sp>
        <p:nvSpPr>
          <p:cNvPr id="712" name="Google Shape;712;p106"/>
          <p:cNvSpPr txBox="1"/>
          <p:nvPr>
            <p:ph idx="2" type="ctrTitle"/>
          </p:nvPr>
        </p:nvSpPr>
        <p:spPr>
          <a:xfrm>
            <a:off x="3422276" y="27907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 R3</a:t>
            </a:r>
            <a:endParaRPr/>
          </a:p>
        </p:txBody>
      </p:sp>
      <p:sp>
        <p:nvSpPr>
          <p:cNvPr id="713" name="Google Shape;713;p106"/>
          <p:cNvSpPr txBox="1"/>
          <p:nvPr>
            <p:ph idx="4" type="ctrTitle"/>
          </p:nvPr>
        </p:nvSpPr>
        <p:spPr>
          <a:xfrm>
            <a:off x="5880251" y="26894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16x2</a:t>
            </a:r>
            <a:endParaRPr/>
          </a:p>
        </p:txBody>
      </p:sp>
      <p:pic>
        <p:nvPicPr>
          <p:cNvPr id="714" name="Google Shape;71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525" y="1407650"/>
            <a:ext cx="1649250" cy="16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8563" y="1673838"/>
            <a:ext cx="1116875" cy="11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5187" y="3319900"/>
            <a:ext cx="1293826" cy="129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2825" y="3247825"/>
            <a:ext cx="1781650" cy="12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7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07"/>
          <p:cNvSpPr txBox="1"/>
          <p:nvPr>
            <p:ph idx="4294967295" type="body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uestions?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25" name="Google Shape;725;p107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107"/>
          <p:cNvSpPr txBox="1"/>
          <p:nvPr>
            <p:ph idx="4294967295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27" name="Google Shape;727;p107"/>
          <p:cNvSpPr txBox="1"/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T</a:t>
            </a:r>
            <a:r>
              <a:rPr lang="en"/>
              <a:t>hanks</a:t>
            </a:r>
            <a:r>
              <a:rPr lang="en" sz="3600"/>
              <a:t>!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572" name="Google Shape;572;p9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93"/>
          <p:cNvSpPr txBox="1"/>
          <p:nvPr>
            <p:ph idx="1" type="subTitle"/>
          </p:nvPr>
        </p:nvSpPr>
        <p:spPr>
          <a:xfrm>
            <a:off x="4698275" y="1374750"/>
            <a:ext cx="3764700" cy="31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วัตถุประสงค์</a:t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ที่มาและความสำคัญของปัญหา</a:t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จุดเด่น และประโยชน์	</a:t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กลุ่มลูกค้า	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Flowchart</a:t>
            </a: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				</a:t>
            </a:r>
            <a:endParaRPr sz="1600"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			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4" name="Google Shape;574;p93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75" name="Google Shape;575;p93"/>
          <p:cNvSpPr/>
          <p:nvPr/>
        </p:nvSpPr>
        <p:spPr>
          <a:xfrm>
            <a:off x="3455800" y="2398950"/>
            <a:ext cx="1116300" cy="11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93"/>
          <p:cNvSpPr txBox="1"/>
          <p:nvPr/>
        </p:nvSpPr>
        <p:spPr>
          <a:xfrm>
            <a:off x="4698275" y="3188700"/>
            <a:ext cx="39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ทฤษฎีเชิงเนื้อหา				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เปรียบเทียบคู่แข่ง</a:t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ผลการทำงานของโปรแกรม		</a:t>
            </a:r>
            <a:endParaRPr sz="1600">
              <a:solidFill>
                <a:schemeClr val="dk1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Software						</a:t>
            </a:r>
            <a:endParaRPr sz="16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Hardware						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77" name="Google Shape;577;p93"/>
          <p:cNvSpPr txBox="1"/>
          <p:nvPr>
            <p:ph idx="7" type="title"/>
          </p:nvPr>
        </p:nvSpPr>
        <p:spPr>
          <a:xfrm>
            <a:off x="3372225" y="37584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4"/>
          <p:cNvSpPr txBox="1"/>
          <p:nvPr>
            <p:ph idx="1" type="subTitle"/>
          </p:nvPr>
        </p:nvSpPr>
        <p:spPr>
          <a:xfrm>
            <a:off x="2675900" y="2166750"/>
            <a:ext cx="37134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-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เพื่อสร้างความบันเทิงให้แก่นักศึกษา ลดความตึงเครียดจากสถานการณ์ COVID-19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-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ให้นักศึกษาได้มีกิจกรรมร่วมกันกับเพื่อน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Char char="-"/>
            </a:pPr>
            <a:r>
              <a:rPr lang="en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ได้รู้สึกตื่นเต้นจากการลุ้นขนมที่จะได้รับ</a:t>
            </a:r>
            <a:endParaRPr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3" name="Google Shape;583;p94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latin typeface="Sarabun"/>
                <a:ea typeface="Sarabun"/>
                <a:cs typeface="Sarabun"/>
                <a:sym typeface="Sarabun"/>
              </a:rPr>
              <a:t>วัตถุประสงค์</a:t>
            </a:r>
            <a:endParaRPr sz="3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4" name="Google Shape;584;p94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95"/>
          <p:cNvGrpSpPr/>
          <p:nvPr/>
        </p:nvGrpSpPr>
        <p:grpSpPr>
          <a:xfrm>
            <a:off x="1907514" y="1611245"/>
            <a:ext cx="5328996" cy="2793093"/>
            <a:chOff x="1907514" y="1611245"/>
            <a:chExt cx="5328996" cy="2793093"/>
          </a:xfrm>
        </p:grpSpPr>
        <p:sp>
          <p:nvSpPr>
            <p:cNvPr id="590" name="Google Shape;590;p95"/>
            <p:cNvSpPr/>
            <p:nvPr/>
          </p:nvSpPr>
          <p:spPr>
            <a:xfrm>
              <a:off x="1907514" y="1611245"/>
              <a:ext cx="1103822" cy="1191535"/>
            </a:xfrm>
            <a:custGeom>
              <a:rect b="b" l="l" r="r" t="t"/>
              <a:pathLst>
                <a:path extrusionOk="0" h="5225" w="4732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95"/>
            <p:cNvSpPr/>
            <p:nvPr/>
          </p:nvSpPr>
          <p:spPr>
            <a:xfrm>
              <a:off x="3974021" y="1611245"/>
              <a:ext cx="1101023" cy="1191535"/>
            </a:xfrm>
            <a:custGeom>
              <a:rect b="b" l="l" r="r" t="t"/>
              <a:pathLst>
                <a:path extrusionOk="0" h="5225" w="472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95"/>
            <p:cNvSpPr/>
            <p:nvPr/>
          </p:nvSpPr>
          <p:spPr>
            <a:xfrm>
              <a:off x="2921990" y="3212803"/>
              <a:ext cx="1104055" cy="1191535"/>
            </a:xfrm>
            <a:custGeom>
              <a:rect b="b" l="l" r="r" t="t"/>
              <a:pathLst>
                <a:path extrusionOk="0" h="5225" w="4733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3" name="Google Shape;593;p95"/>
            <p:cNvSpPr/>
            <p:nvPr/>
          </p:nvSpPr>
          <p:spPr>
            <a:xfrm>
              <a:off x="5000161" y="3212803"/>
              <a:ext cx="1103822" cy="1191535"/>
            </a:xfrm>
            <a:custGeom>
              <a:rect b="b" l="l" r="r" t="t"/>
              <a:pathLst>
                <a:path extrusionOk="0" h="5225" w="4732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95"/>
            <p:cNvSpPr/>
            <p:nvPr/>
          </p:nvSpPr>
          <p:spPr>
            <a:xfrm>
              <a:off x="6040529" y="1611245"/>
              <a:ext cx="1104055" cy="1191535"/>
            </a:xfrm>
            <a:custGeom>
              <a:rect b="b" l="l" r="r" t="t"/>
              <a:pathLst>
                <a:path extrusionOk="0" h="5225" w="4733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95"/>
            <p:cNvSpPr/>
            <p:nvPr/>
          </p:nvSpPr>
          <p:spPr>
            <a:xfrm>
              <a:off x="1976560" y="2983732"/>
              <a:ext cx="5259949" cy="48117"/>
            </a:xfrm>
            <a:custGeom>
              <a:rect b="b" l="l" r="r" t="t"/>
              <a:pathLst>
                <a:path extrusionOk="0" h="211" w="22549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95"/>
            <p:cNvSpPr/>
            <p:nvPr/>
          </p:nvSpPr>
          <p:spPr>
            <a:xfrm>
              <a:off x="2284006" y="2909504"/>
              <a:ext cx="267558" cy="224852"/>
            </a:xfrm>
            <a:custGeom>
              <a:rect b="b" l="l" r="r" t="t"/>
              <a:pathLst>
                <a:path extrusionOk="0" h="986" w="1147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95"/>
            <p:cNvSpPr/>
            <p:nvPr/>
          </p:nvSpPr>
          <p:spPr>
            <a:xfrm>
              <a:off x="3321575" y="2909732"/>
              <a:ext cx="267558" cy="224624"/>
            </a:xfrm>
            <a:custGeom>
              <a:rect b="b" l="l" r="r" t="t"/>
              <a:pathLst>
                <a:path extrusionOk="0" h="985" w="1147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95"/>
            <p:cNvSpPr/>
            <p:nvPr/>
          </p:nvSpPr>
          <p:spPr>
            <a:xfrm>
              <a:off x="4359144" y="2909276"/>
              <a:ext cx="267558" cy="223940"/>
            </a:xfrm>
            <a:custGeom>
              <a:rect b="b" l="l" r="r" t="t"/>
              <a:pathLst>
                <a:path extrusionOk="0" h="982" w="1147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95"/>
            <p:cNvSpPr/>
            <p:nvPr/>
          </p:nvSpPr>
          <p:spPr>
            <a:xfrm>
              <a:off x="5399513" y="2909732"/>
              <a:ext cx="264759" cy="224624"/>
            </a:xfrm>
            <a:custGeom>
              <a:rect b="b" l="l" r="r" t="t"/>
              <a:pathLst>
                <a:path extrusionOk="0" h="985" w="1135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95"/>
            <p:cNvSpPr/>
            <p:nvPr/>
          </p:nvSpPr>
          <p:spPr>
            <a:xfrm>
              <a:off x="6474638" y="2909276"/>
              <a:ext cx="267558" cy="223940"/>
            </a:xfrm>
            <a:custGeom>
              <a:rect b="b" l="l" r="r" t="t"/>
              <a:pathLst>
                <a:path extrusionOk="0" h="982" w="1147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1" name="Google Shape;601;p9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ที่มาและความสำคัญของปัญหา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2" name="Google Shape;602;p95"/>
          <p:cNvSpPr txBox="1"/>
          <p:nvPr>
            <p:ph idx="4294967295" type="body"/>
          </p:nvPr>
        </p:nvSpPr>
        <p:spPr>
          <a:xfrm>
            <a:off x="1907525" y="1732050"/>
            <a:ext cx="1099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สถานการณ์ COVID-19</a:t>
            </a:r>
            <a:endParaRPr sz="1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3" name="Google Shape;603;p95"/>
          <p:cNvSpPr txBox="1"/>
          <p:nvPr>
            <p:ph idx="4294967295" type="body"/>
          </p:nvPr>
        </p:nvSpPr>
        <p:spPr>
          <a:xfrm>
            <a:off x="3979950" y="1802250"/>
            <a:ext cx="10995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ไม่ค่อยมีกิจกรรมให้นักศึกษาได้เข้าร่วม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4" name="Google Shape;604;p95"/>
          <p:cNvSpPr txBox="1"/>
          <p:nvPr>
            <p:ph idx="4294967295" type="body"/>
          </p:nvPr>
        </p:nvSpPr>
        <p:spPr>
          <a:xfrm>
            <a:off x="2942200" y="3531625"/>
            <a:ext cx="10572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เกิดความตึงเครียด</a:t>
            </a:r>
            <a:endParaRPr sz="1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5" name="Google Shape;605;p95"/>
          <p:cNvSpPr txBox="1"/>
          <p:nvPr>
            <p:ph idx="4294967295" type="body"/>
          </p:nvPr>
        </p:nvSpPr>
        <p:spPr>
          <a:xfrm>
            <a:off x="4991100" y="3531625"/>
            <a:ext cx="11283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ต้องการค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ว</a:t>
            </a:r>
            <a:r>
              <a:rPr lang="en" sz="1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ามบันเทิง</a:t>
            </a:r>
            <a:endParaRPr sz="1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6" name="Google Shape;606;p9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607" name="Google Shape;607;p95"/>
          <p:cNvGrpSpPr/>
          <p:nvPr/>
        </p:nvGrpSpPr>
        <p:grpSpPr>
          <a:xfrm>
            <a:off x="6449697" y="1962949"/>
            <a:ext cx="314662" cy="358099"/>
            <a:chOff x="-52832000" y="3192625"/>
            <a:chExt cx="279625" cy="318225"/>
          </a:xfrm>
        </p:grpSpPr>
        <p:sp>
          <p:nvSpPr>
            <p:cNvPr id="608" name="Google Shape;608;p95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95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95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95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2" name="Google Shape;612;p95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95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95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5" name="Google Shape;615;p95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arabun"/>
                <a:ea typeface="Sarabun"/>
                <a:cs typeface="Sarabun"/>
                <a:sym typeface="Sarabun"/>
              </a:rPr>
              <a:t>จุดเด่น </a:t>
            </a:r>
            <a:endParaRPr u="sng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1" name="Google Shape;621;p96"/>
          <p:cNvSpPr txBox="1"/>
          <p:nvPr>
            <p:ph idx="1" type="subTitle"/>
          </p:nvPr>
        </p:nvSpPr>
        <p:spPr>
          <a:xfrm>
            <a:off x="476250" y="2261500"/>
            <a:ext cx="4095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arabun Light"/>
              <a:buChar char="●"/>
            </a:pPr>
            <a:r>
              <a:rPr lang="en">
                <a:solidFill>
                  <a:srgbClr val="434343"/>
                </a:solidFill>
                <a:latin typeface="Sarabun Light"/>
                <a:ea typeface="Sarabun Light"/>
                <a:cs typeface="Sarabun Light"/>
                <a:sym typeface="Sarabun Light"/>
              </a:rPr>
              <a:t>ความตื่นเต้นในการลุ้นขนมจากตู้ The Lucky Snacks</a:t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22" name="Google Shape;622;p96"/>
          <p:cNvSpPr txBox="1"/>
          <p:nvPr>
            <p:ph idx="2" type="subTitle"/>
          </p:nvPr>
        </p:nvSpPr>
        <p:spPr>
          <a:xfrm>
            <a:off x="5229229" y="2261500"/>
            <a:ext cx="3606600" cy="19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arabun Light"/>
              <a:buChar char="●"/>
            </a:pPr>
            <a:r>
              <a:rPr lang="en">
                <a:solidFill>
                  <a:srgbClr val="434343"/>
                </a:solidFill>
                <a:latin typeface="Sarabun Light"/>
                <a:ea typeface="Sarabun Light"/>
                <a:cs typeface="Sarabun Light"/>
                <a:sym typeface="Sarabun Light"/>
              </a:rPr>
              <a:t>เพิ่มความสนุกสนานให้กับนักศึกษา</a:t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arabun Light"/>
              <a:buChar char="●"/>
            </a:pPr>
            <a:r>
              <a:rPr lang="en">
                <a:solidFill>
                  <a:srgbClr val="434343"/>
                </a:solidFill>
                <a:latin typeface="Sarabun Light"/>
                <a:ea typeface="Sarabun Light"/>
                <a:cs typeface="Sarabun Light"/>
                <a:sym typeface="Sarabun Light"/>
              </a:rPr>
              <a:t>เพื่อความเพลิดเพลินไปกับการร่วมกิจกรรมการสุ่มขนม</a:t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arabun Light"/>
              <a:buChar char="●"/>
            </a:pPr>
            <a:r>
              <a:rPr lang="en">
                <a:solidFill>
                  <a:srgbClr val="434343"/>
                </a:solidFill>
                <a:latin typeface="Sarabun Light"/>
                <a:ea typeface="Sarabun Light"/>
                <a:cs typeface="Sarabun Light"/>
                <a:sym typeface="Sarabun Light"/>
              </a:rPr>
              <a:t>เพื่อผ่อนคลายความเครียดจากการเรียน</a:t>
            </a:r>
            <a:endParaRPr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23" name="Google Shape;623;p96"/>
          <p:cNvSpPr txBox="1"/>
          <p:nvPr/>
        </p:nvSpPr>
        <p:spPr>
          <a:xfrm>
            <a:off x="4953000" y="933450"/>
            <a:ext cx="27717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ประโยชน์</a:t>
            </a:r>
            <a:endParaRPr b="1" sz="2400" u="sng"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arabun Light"/>
              <a:buChar char="●"/>
            </a:pPr>
            <a:r>
              <a:rPr lang="en" sz="2000">
                <a:solidFill>
                  <a:schemeClr val="dk2"/>
                </a:solidFill>
                <a:latin typeface="Sarabun Light"/>
                <a:ea typeface="Sarabun Light"/>
                <a:cs typeface="Sarabun Light"/>
                <a:sym typeface="Sarabun Light"/>
              </a:rPr>
              <a:t>สถานศึกษา</a:t>
            </a:r>
            <a:endParaRPr sz="2000">
              <a:solidFill>
                <a:schemeClr val="dk2"/>
              </a:solidFill>
              <a:latin typeface="Sarabun Light"/>
              <a:ea typeface="Sarabun Light"/>
              <a:cs typeface="Sarabun Light"/>
              <a:sym typeface="Sarabun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arabun Light"/>
              <a:buChar char="●"/>
            </a:pPr>
            <a:r>
              <a:rPr lang="en" sz="2000">
                <a:solidFill>
                  <a:schemeClr val="dk2"/>
                </a:solidFill>
                <a:latin typeface="Sarabun Light"/>
                <a:ea typeface="Sarabun Light"/>
                <a:cs typeface="Sarabun Light"/>
                <a:sym typeface="Sarabun Light"/>
              </a:rPr>
              <a:t>ร้านค้าทั่วไป</a:t>
            </a:r>
            <a:endParaRPr sz="2000">
              <a:solidFill>
                <a:schemeClr val="dk2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629" name="Google Shape;629;p9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Sarabun"/>
                <a:ea typeface="Sarabun"/>
                <a:cs typeface="Sarabun"/>
                <a:sym typeface="Sarabun"/>
              </a:rPr>
              <a:t>กลุ่มลูกค้า</a:t>
            </a:r>
            <a:endParaRPr>
              <a:solidFill>
                <a:srgbClr val="434343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8"/>
          <p:cNvSpPr txBox="1"/>
          <p:nvPr>
            <p:ph type="title"/>
          </p:nvPr>
        </p:nvSpPr>
        <p:spPr>
          <a:xfrm>
            <a:off x="0" y="312500"/>
            <a:ext cx="3475800" cy="9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Flowchart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635" name="Google Shape;63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5800" y="405175"/>
            <a:ext cx="3013225" cy="42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9"/>
          <p:cNvSpPr txBox="1"/>
          <p:nvPr>
            <p:ph idx="1" type="subTitle"/>
          </p:nvPr>
        </p:nvSpPr>
        <p:spPr>
          <a:xfrm>
            <a:off x="1873200" y="1211200"/>
            <a:ext cx="5397600" cy="21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ทฤษฎีเชิงเนื้อหา</a:t>
            </a:r>
            <a:endParaRPr b="0">
              <a:solidFill>
                <a:srgbClr val="434343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100"/>
          <p:cNvPicPr preferRelativeResize="0"/>
          <p:nvPr/>
        </p:nvPicPr>
        <p:blipFill rotWithShape="1">
          <a:blip r:embed="rId3">
            <a:alphaModFix/>
          </a:blip>
          <a:srcRect b="0" l="10015" r="0" t="17287"/>
          <a:stretch/>
        </p:blipFill>
        <p:spPr>
          <a:xfrm>
            <a:off x="418150" y="1650075"/>
            <a:ext cx="8501774" cy="30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00"/>
          <p:cNvSpPr txBox="1"/>
          <p:nvPr>
            <p:ph idx="1" type="subTitle"/>
          </p:nvPr>
        </p:nvSpPr>
        <p:spPr>
          <a:xfrm>
            <a:off x="1006500" y="691194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Array</a:t>
            </a:r>
            <a:endParaRPr b="1" sz="3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การเก็บข้อมูลในรูปแบบ </a:t>
            </a:r>
            <a:r>
              <a:rPr lang="en" sz="1600">
                <a:solidFill>
                  <a:schemeClr val="dk1"/>
                </a:solidFill>
              </a:rPr>
              <a:t>Array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48" name="Google Shape;648;p100"/>
          <p:cNvSpPr/>
          <p:nvPr/>
        </p:nvSpPr>
        <p:spPr>
          <a:xfrm>
            <a:off x="4572000" y="4723075"/>
            <a:ext cx="762000" cy="277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